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DM Sans Italics" charset="1" panose="00000000000000000000"/>
      <p:regular r:id="rId23"/>
    </p:embeddedFont>
    <p:embeddedFont>
      <p:font typeface="Now Bold" charset="1" panose="00000800000000000000"/>
      <p:regular r:id="rId24"/>
    </p:embeddedFont>
    <p:embeddedFont>
      <p:font typeface="DM Sans" charset="1" panose="00000000000000000000"/>
      <p:regular r:id="rId25"/>
    </p:embeddedFont>
    <p:embeddedFont>
      <p:font typeface="DM Sans Bold" charset="1" panose="000000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4.jpeg" Type="http://schemas.openxmlformats.org/officeDocument/2006/relationships/image"/><Relationship Id="rId3" Target="../media/VAEDP0XGM64.mp4" Type="http://schemas.openxmlformats.org/officeDocument/2006/relationships/video"/><Relationship Id="rId4" Target="../media/VAEDP0XGM64.mp4" Type="http://schemas.microsoft.com/office/2007/relationships/media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7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.pn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Relationship Id="rId8" Target="../media/image3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8604" y="4813035"/>
            <a:ext cx="5650121" cy="5817370"/>
          </a:xfrm>
          <a:custGeom>
            <a:avLst/>
            <a:gdLst/>
            <a:ahLst/>
            <a:cxnLst/>
            <a:rect r="r" b="b" t="t" l="l"/>
            <a:pathLst>
              <a:path h="5817370" w="5650121">
                <a:moveTo>
                  <a:pt x="0" y="0"/>
                </a:moveTo>
                <a:lnTo>
                  <a:pt x="5650121" y="0"/>
                </a:lnTo>
                <a:lnTo>
                  <a:pt x="5650121" y="5817370"/>
                </a:lnTo>
                <a:lnTo>
                  <a:pt x="0" y="581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16605" y="7258885"/>
            <a:ext cx="4939063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Kelompok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3748" y="1427934"/>
            <a:ext cx="14024779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PENERAPAN CNN UNTUK IDENTIFIKASI TUMOR OTAK PADA LANSIA BERDASARKAN CITRA MRI</a:t>
            </a:r>
          </a:p>
          <a:p>
            <a:pPr algn="ctr">
              <a:lnSpc>
                <a:spcPts val="839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0681391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887" t="0" r="-1088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556352" y="796525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654855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09031" y="4710102"/>
            <a:ext cx="13083463" cy="2788951"/>
          </a:xfrm>
          <a:custGeom>
            <a:avLst/>
            <a:gdLst/>
            <a:ahLst/>
            <a:cxnLst/>
            <a:rect r="r" b="b" t="t" l="l"/>
            <a:pathLst>
              <a:path h="2788951" w="13083463">
                <a:moveTo>
                  <a:pt x="0" y="0"/>
                </a:moveTo>
                <a:lnTo>
                  <a:pt x="13083464" y="0"/>
                </a:lnTo>
                <a:lnTo>
                  <a:pt x="13083464" y="2788951"/>
                </a:lnTo>
                <a:lnTo>
                  <a:pt x="0" y="2788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920" y="284412"/>
            <a:ext cx="8457192" cy="99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2. PREPROCESSING</a:t>
            </a: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5855" y="2741040"/>
            <a:ext cx="12053919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Membuat generator data untuk validasi cukup dengan normalisasi pixel (0-1) pada data uji.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447" y="1576834"/>
            <a:ext cx="845719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8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AUGMENTASI DATA VALIDASI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14253" y="2741747"/>
            <a:ext cx="12423040" cy="938244"/>
          </a:xfrm>
          <a:custGeom>
            <a:avLst/>
            <a:gdLst/>
            <a:ahLst/>
            <a:cxnLst/>
            <a:rect r="r" b="b" t="t" l="l"/>
            <a:pathLst>
              <a:path h="938244" w="12423040">
                <a:moveTo>
                  <a:pt x="0" y="0"/>
                </a:moveTo>
                <a:lnTo>
                  <a:pt x="12423040" y="0"/>
                </a:lnTo>
                <a:lnTo>
                  <a:pt x="12423040" y="938244"/>
                </a:lnTo>
                <a:lnTo>
                  <a:pt x="0" y="93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26707" y="-372808"/>
            <a:ext cx="12166417" cy="1064561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15666" t="0" r="-1566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76721" y="523875"/>
            <a:ext cx="829762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PEMBAGIAN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4253" y="4080050"/>
            <a:ext cx="1102390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Kemudian, membagi dataset dengan proporsi 70% untuk pelatihan dan 30% untuk pengujian.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2628" y="2282708"/>
            <a:ext cx="8356672" cy="7231143"/>
          </a:xfrm>
          <a:custGeom>
            <a:avLst/>
            <a:gdLst/>
            <a:ahLst/>
            <a:cxnLst/>
            <a:rect r="r" b="b" t="t" l="l"/>
            <a:pathLst>
              <a:path h="7231143" w="8356672">
                <a:moveTo>
                  <a:pt x="0" y="0"/>
                </a:moveTo>
                <a:lnTo>
                  <a:pt x="8356672" y="0"/>
                </a:lnTo>
                <a:lnTo>
                  <a:pt x="8356672" y="7231143"/>
                </a:lnTo>
                <a:lnTo>
                  <a:pt x="0" y="7231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062" y="490537"/>
            <a:ext cx="1266278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1"/>
              </a:lnSpc>
              <a:spcBef>
                <a:spcPct val="0"/>
              </a:spcBef>
            </a:pPr>
            <a:r>
              <a:rPr lang="en-US" b="true" sz="69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3. MEMBUAT MODEL CNN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44608"/>
            <a:ext cx="6868460" cy="668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 Layer: Menerima gambar dengan dimensi (150, 150, 3) untuk grayscale.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Convolution &amp; MaxPooling: Tiga layer konvolusi (32, 64, 128 filter) diikuti MaxPooling untuk ekstraksi fitur.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Flatten: Mengubah hasil pooling menjadi vektor 1 dimensi.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Fully Connected: Dua layer dengan 128 dan 64 neuron, menggunakan Dropout untuk mencegah overfitting.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Output: Layer dengan 4 neuron dan softmax untuk klasifikasi.</a:t>
            </a:r>
          </a:p>
          <a:p>
            <a:pPr algn="just"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Compile: Menggunakan optimizer Adam, loss categorical_crossentropy, dan akurasi sebagai metrik.</a:t>
            </a:r>
          </a:p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7109" y="1569293"/>
            <a:ext cx="14453783" cy="8130253"/>
          </a:xfrm>
          <a:custGeom>
            <a:avLst/>
            <a:gdLst/>
            <a:ahLst/>
            <a:cxnLst/>
            <a:rect r="r" b="b" t="t" l="l"/>
            <a:pathLst>
              <a:path h="8130253" w="14453783">
                <a:moveTo>
                  <a:pt x="0" y="0"/>
                </a:moveTo>
                <a:lnTo>
                  <a:pt x="14453782" y="0"/>
                </a:lnTo>
                <a:lnTo>
                  <a:pt x="14453782" y="8130253"/>
                </a:lnTo>
                <a:lnTo>
                  <a:pt x="0" y="813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0904" y="346115"/>
            <a:ext cx="708980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1"/>
              </a:lnSpc>
              <a:spcBef>
                <a:spcPct val="0"/>
              </a:spcBef>
            </a:pPr>
            <a:r>
              <a:rPr lang="en-US" b="true" sz="69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Ilustrasi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0686" y="-90112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74746" y="2743924"/>
            <a:ext cx="7059096" cy="5649750"/>
          </a:xfrm>
          <a:custGeom>
            <a:avLst/>
            <a:gdLst/>
            <a:ahLst/>
            <a:cxnLst/>
            <a:rect r="r" b="b" t="t" l="l"/>
            <a:pathLst>
              <a:path h="5649750" w="7059096">
                <a:moveTo>
                  <a:pt x="0" y="0"/>
                </a:moveTo>
                <a:lnTo>
                  <a:pt x="7059096" y="0"/>
                </a:lnTo>
                <a:lnTo>
                  <a:pt x="7059096" y="5649749"/>
                </a:lnTo>
                <a:lnTo>
                  <a:pt x="0" y="5649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79171" y="2743924"/>
            <a:ext cx="7083965" cy="5647357"/>
          </a:xfrm>
          <a:custGeom>
            <a:avLst/>
            <a:gdLst/>
            <a:ahLst/>
            <a:cxnLst/>
            <a:rect r="r" b="b" t="t" l="l"/>
            <a:pathLst>
              <a:path h="5647357" w="7083965">
                <a:moveTo>
                  <a:pt x="0" y="0"/>
                </a:moveTo>
                <a:lnTo>
                  <a:pt x="7083965" y="0"/>
                </a:lnTo>
                <a:lnTo>
                  <a:pt x="7083965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7684" y="382550"/>
            <a:ext cx="881421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4. EVALUASI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7893" y="8971597"/>
            <a:ext cx="1366263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melatih model CNN selama maksimal 30 epoch menggunakan data training dan validasi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7795" y="-114666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965664" y="2689861"/>
            <a:ext cx="7955899" cy="6635491"/>
          </a:xfrm>
          <a:custGeom>
            <a:avLst/>
            <a:gdLst/>
            <a:ahLst/>
            <a:cxnLst/>
            <a:rect r="r" b="b" t="t" l="l"/>
            <a:pathLst>
              <a:path h="6635491" w="7955899">
                <a:moveTo>
                  <a:pt x="0" y="0"/>
                </a:moveTo>
                <a:lnTo>
                  <a:pt x="7955898" y="0"/>
                </a:lnTo>
                <a:lnTo>
                  <a:pt x="7955898" y="6635491"/>
                </a:lnTo>
                <a:lnTo>
                  <a:pt x="0" y="663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12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6721" y="523875"/>
            <a:ext cx="895947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5. VISUALISASI HASIL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4144" y="2651761"/>
            <a:ext cx="6190470" cy="249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memiliki kinerja yang sangat baik untuk kelas NOTUMOR dan GLIOMA, cukup baik untuk PITUITARY, namun perlu perbaikan signifikan pada kelas MENINGIOMA karena jumlah kesalahan yang lebih tinggi.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90914" y="-114666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1362" y="2632171"/>
            <a:ext cx="7410335" cy="5870525"/>
          </a:xfrm>
          <a:custGeom>
            <a:avLst/>
            <a:gdLst/>
            <a:ahLst/>
            <a:cxnLst/>
            <a:rect r="r" b="b" t="t" l="l"/>
            <a:pathLst>
              <a:path h="5870525" w="7410335">
                <a:moveTo>
                  <a:pt x="0" y="0"/>
                </a:moveTo>
                <a:lnTo>
                  <a:pt x="7410335" y="0"/>
                </a:lnTo>
                <a:lnTo>
                  <a:pt x="7410335" y="5870525"/>
                </a:lnTo>
                <a:lnTo>
                  <a:pt x="0" y="587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1376" y="2632171"/>
            <a:ext cx="7447924" cy="5870525"/>
          </a:xfrm>
          <a:custGeom>
            <a:avLst/>
            <a:gdLst/>
            <a:ahLst/>
            <a:cxnLst/>
            <a:rect r="r" b="b" t="t" l="l"/>
            <a:pathLst>
              <a:path h="5870525" w="7447924">
                <a:moveTo>
                  <a:pt x="0" y="0"/>
                </a:moveTo>
                <a:lnTo>
                  <a:pt x="7447924" y="0"/>
                </a:lnTo>
                <a:lnTo>
                  <a:pt x="7447924" y="5870525"/>
                </a:lnTo>
                <a:lnTo>
                  <a:pt x="0" y="587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59007" y="137010"/>
            <a:ext cx="13569985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EVALUASI MODEL TANPA AUGMENTASI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716804"/>
            <a:ext cx="10434893" cy="175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322"/>
              </a:lnSpc>
            </a:pPr>
            <a:r>
              <a:rPr lang="en-US" b="true" sz="10230" spc="62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TERIMAKASIH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046" r="223" b="-2504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7608" t="0" r="-1760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4978" r="223" b="-3483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919280" y="1626663"/>
            <a:ext cx="104506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10331" y="6862424"/>
            <a:ext cx="24706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94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PUTU INDAH PUSPITA DEWI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440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F1D022020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5227" y="6862424"/>
            <a:ext cx="18175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94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Lalu Zhafran Farras Rahman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F1D021050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04658" y="6862424"/>
            <a:ext cx="18175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 spc="94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RIZKI RAHMAN MAULANA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1117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F1D022093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8803" y="2612394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342391" y="3797122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73209" y="4981851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006797" y="6166580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73209" y="7347128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4E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50626" y="4046675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17038" y="2861946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09396" y="2945371"/>
            <a:ext cx="4526224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LATAR BELAKANG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96188" y="5231404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9776" y="6416132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1444" y="7598958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3939172" y="6914992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0436461">
            <a:off x="14239142" y="-3895061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726809" y="559756"/>
            <a:ext cx="10450651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50006" y="4143742"/>
            <a:ext cx="4526224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PUSTAKA PENDUKUNG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86860" y="5328470"/>
            <a:ext cx="4526224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DATASET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26809" y="6275074"/>
            <a:ext cx="4526224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KONSEP </a:t>
            </a:r>
          </a:p>
          <a:p>
            <a:pPr algn="l" marL="0" indent="0" lvl="0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ATAU TAHAPAN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86860" y="7554591"/>
            <a:ext cx="4526224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EVALUASI TANPA 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2774" t="0" r="32774" b="0"/>
          <a:stretch>
            <a:fillRect/>
          </a:stretch>
        </p:blipFill>
        <p:spPr>
          <a:xfrm flipH="false" flipV="false" rot="0">
            <a:off x="-227600" y="0"/>
            <a:ext cx="627957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8215" y="747402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7011" y="2968013"/>
            <a:ext cx="1481051" cy="1245934"/>
          </a:xfrm>
          <a:custGeom>
            <a:avLst/>
            <a:gdLst/>
            <a:ahLst/>
            <a:cxnLst/>
            <a:rect r="r" b="b" t="t" l="l"/>
            <a:pathLst>
              <a:path h="1245934" w="1481051">
                <a:moveTo>
                  <a:pt x="0" y="0"/>
                </a:moveTo>
                <a:lnTo>
                  <a:pt x="1481051" y="0"/>
                </a:lnTo>
                <a:lnTo>
                  <a:pt x="1481051" y="1245934"/>
                </a:lnTo>
                <a:lnTo>
                  <a:pt x="0" y="12459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7011" y="6229405"/>
            <a:ext cx="1687823" cy="1687823"/>
          </a:xfrm>
          <a:custGeom>
            <a:avLst/>
            <a:gdLst/>
            <a:ahLst/>
            <a:cxnLst/>
            <a:rect r="r" b="b" t="t" l="l"/>
            <a:pathLst>
              <a:path h="1687823" w="1687823">
                <a:moveTo>
                  <a:pt x="0" y="0"/>
                </a:moveTo>
                <a:lnTo>
                  <a:pt x="1687823" y="0"/>
                </a:lnTo>
                <a:lnTo>
                  <a:pt x="1687823" y="1687823"/>
                </a:lnTo>
                <a:lnTo>
                  <a:pt x="0" y="1687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97011" y="1869489"/>
            <a:ext cx="5495622" cy="74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4573" y="2910863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Tumor Otak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84834" y="3543355"/>
            <a:ext cx="9491635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Tumor otak pada lansia sering terlambat terdeteksi karena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gejala yang tidak spesifik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interpretasi manual citra MRI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yang membutuhkan keahlian tinggi. Kondisi ini meningkatkan risiko komplikasi dan kesalahan diagnosis.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8586" y="6338777"/>
            <a:ext cx="1016236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CNN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8586" y="6970053"/>
            <a:ext cx="944788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Convolutional Neural Network (CNN), bagian dari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Deep Learning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telah terbukti efektif dalam analisis citra, termasuk untuk klasifikasi dan deteksi objek.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428178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00056" y="-1590238"/>
            <a:ext cx="7695787" cy="12657961"/>
            <a:chOff x="0" y="0"/>
            <a:chExt cx="3860673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21342" t="0" r="-2134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24071" y="746835"/>
            <a:ext cx="12772174" cy="122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PUSTAKA PENDUKUNG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95927" y="2081202"/>
            <a:ext cx="10016533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Penelitian oleh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Digdoyo dkk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menunjukkan bahwa AI memiliki potensi tinggi untuk berkontribusi membantu pasien dan para medis mendiagnosa tumor secara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cepat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mudah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Salah satu metode AI dipergunakan dalam penelitian ini adalah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CNN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dengan arsitektur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ResNet-152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Dengan melakukan training dan validasi menghasilkan nilai akurasi masing-masing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99%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81%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4071" y="2119302"/>
            <a:ext cx="1530277" cy="160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b="true" sz="104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4071" y="5456253"/>
            <a:ext cx="1530277" cy="160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b="true" sz="104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4347" y="5418153"/>
            <a:ext cx="10158113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Pada penelitian Gianzurriell dkk menunjukkan bahwa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MRI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dapat membantu para dokter mengidentifikasi berbagai jenis tumor otak. Salah satu solusi yang efektif adalah metode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deep learning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seperti 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CNN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dengan model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VGG16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Proses pada penelitian ini melalui beberapa tahapan pembuatan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Image Detection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yaitu akuisisi gambar, preprocessing, ekstraksi, klasifikasi, dan identifikasi data gambar. Penelitian ini menggunakan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3 dataset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dan hasil dari pengujian ketiga dataset ini mampu mengidentifikasi gambar yang di uji ke dalam sistem dengan persentase keakuratan </a:t>
            </a:r>
            <a:r>
              <a:rPr lang="en-US" sz="2499">
                <a:solidFill>
                  <a:srgbClr val="FFFC00"/>
                </a:solidFill>
                <a:latin typeface="DM Sans"/>
                <a:ea typeface="DM Sans"/>
                <a:cs typeface="DM Sans"/>
                <a:sym typeface="DM Sans"/>
              </a:rPr>
              <a:t>99%</a:t>
            </a: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3711115" y="7790421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1"/>
                </a:lnTo>
                <a:lnTo>
                  <a:pt x="0" y="536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707" y="7708330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2321" y="7708330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2131" y="7673703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206681"/>
            <a:ext cx="3669823" cy="3501649"/>
            <a:chOff x="0" y="0"/>
            <a:chExt cx="966538" cy="9222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6538" cy="922245"/>
            </a:xfrm>
            <a:custGeom>
              <a:avLst/>
              <a:gdLst/>
              <a:ahLst/>
              <a:cxnLst/>
              <a:rect r="r" b="b" t="t" l="l"/>
              <a:pathLst>
                <a:path h="922245" w="966538">
                  <a:moveTo>
                    <a:pt x="0" y="0"/>
                  </a:moveTo>
                  <a:lnTo>
                    <a:pt x="966538" y="0"/>
                  </a:lnTo>
                  <a:lnTo>
                    <a:pt x="966538" y="922245"/>
                  </a:lnTo>
                  <a:lnTo>
                    <a:pt x="0" y="922245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66538" cy="96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313163">
            <a:off x="15113765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218138" y="4206681"/>
            <a:ext cx="3577437" cy="3501649"/>
            <a:chOff x="0" y="0"/>
            <a:chExt cx="942206" cy="9222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2206" cy="922245"/>
            </a:xfrm>
            <a:custGeom>
              <a:avLst/>
              <a:gdLst/>
              <a:ahLst/>
              <a:cxnLst/>
              <a:rect r="r" b="b" t="t" l="l"/>
              <a:pathLst>
                <a:path h="922245" w="942206">
                  <a:moveTo>
                    <a:pt x="0" y="0"/>
                  </a:moveTo>
                  <a:lnTo>
                    <a:pt x="942206" y="0"/>
                  </a:lnTo>
                  <a:lnTo>
                    <a:pt x="942206" y="922245"/>
                  </a:lnTo>
                  <a:lnTo>
                    <a:pt x="0" y="922245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42206" cy="96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52899" y="4140815"/>
            <a:ext cx="3609353" cy="3532888"/>
            <a:chOff x="0" y="0"/>
            <a:chExt cx="950611" cy="9304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611" cy="930473"/>
            </a:xfrm>
            <a:custGeom>
              <a:avLst/>
              <a:gdLst/>
              <a:ahLst/>
              <a:cxnLst/>
              <a:rect r="r" b="b" t="t" l="l"/>
              <a:pathLst>
                <a:path h="930473" w="950611">
                  <a:moveTo>
                    <a:pt x="0" y="0"/>
                  </a:moveTo>
                  <a:lnTo>
                    <a:pt x="950611" y="0"/>
                  </a:lnTo>
                  <a:lnTo>
                    <a:pt x="950611" y="930473"/>
                  </a:lnTo>
                  <a:lnTo>
                    <a:pt x="0" y="930473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50611" cy="96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57593" y="4140815"/>
            <a:ext cx="3601707" cy="3525405"/>
            <a:chOff x="0" y="0"/>
            <a:chExt cx="948598" cy="9285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598" cy="928502"/>
            </a:xfrm>
            <a:custGeom>
              <a:avLst/>
              <a:gdLst/>
              <a:ahLst/>
              <a:cxnLst/>
              <a:rect r="r" b="b" t="t" l="l"/>
              <a:pathLst>
                <a:path h="928502" w="948598">
                  <a:moveTo>
                    <a:pt x="0" y="0"/>
                  </a:moveTo>
                  <a:lnTo>
                    <a:pt x="948598" y="0"/>
                  </a:lnTo>
                  <a:lnTo>
                    <a:pt x="948598" y="928502"/>
                  </a:lnTo>
                  <a:lnTo>
                    <a:pt x="0" y="92850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48598" cy="96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61940" y="7666220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8119" y="4471031"/>
            <a:ext cx="2570985" cy="2570985"/>
          </a:xfrm>
          <a:custGeom>
            <a:avLst/>
            <a:gdLst/>
            <a:ahLst/>
            <a:cxnLst/>
            <a:rect r="r" b="b" t="t" l="l"/>
            <a:pathLst>
              <a:path h="2570985" w="2570985">
                <a:moveTo>
                  <a:pt x="0" y="0"/>
                </a:moveTo>
                <a:lnTo>
                  <a:pt x="2570985" y="0"/>
                </a:lnTo>
                <a:lnTo>
                  <a:pt x="2570985" y="2570985"/>
                </a:lnTo>
                <a:lnTo>
                  <a:pt x="0" y="2570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42344" y="4471031"/>
            <a:ext cx="2529026" cy="2529026"/>
          </a:xfrm>
          <a:custGeom>
            <a:avLst/>
            <a:gdLst/>
            <a:ahLst/>
            <a:cxnLst/>
            <a:rect r="r" b="b" t="t" l="l"/>
            <a:pathLst>
              <a:path h="2529026" w="2529026">
                <a:moveTo>
                  <a:pt x="0" y="0"/>
                </a:moveTo>
                <a:lnTo>
                  <a:pt x="2529026" y="0"/>
                </a:lnTo>
                <a:lnTo>
                  <a:pt x="2529026" y="2529026"/>
                </a:lnTo>
                <a:lnTo>
                  <a:pt x="0" y="252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93063" y="4471031"/>
            <a:ext cx="2529026" cy="2529026"/>
          </a:xfrm>
          <a:custGeom>
            <a:avLst/>
            <a:gdLst/>
            <a:ahLst/>
            <a:cxnLst/>
            <a:rect r="r" b="b" t="t" l="l"/>
            <a:pathLst>
              <a:path h="2529026" w="2529026">
                <a:moveTo>
                  <a:pt x="0" y="0"/>
                </a:moveTo>
                <a:lnTo>
                  <a:pt x="2529026" y="0"/>
                </a:lnTo>
                <a:lnTo>
                  <a:pt x="2529026" y="2529026"/>
                </a:lnTo>
                <a:lnTo>
                  <a:pt x="0" y="2529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257562" y="4497022"/>
            <a:ext cx="2401769" cy="2544994"/>
          </a:xfrm>
          <a:custGeom>
            <a:avLst/>
            <a:gdLst/>
            <a:ahLst/>
            <a:cxnLst/>
            <a:rect r="r" b="b" t="t" l="l"/>
            <a:pathLst>
              <a:path h="2544994" w="2401769">
                <a:moveTo>
                  <a:pt x="0" y="0"/>
                </a:moveTo>
                <a:lnTo>
                  <a:pt x="2401769" y="0"/>
                </a:lnTo>
                <a:lnTo>
                  <a:pt x="2401769" y="2544994"/>
                </a:lnTo>
                <a:lnTo>
                  <a:pt x="0" y="2544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045356" y="1718581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DATASET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43721" y="2632205"/>
            <a:ext cx="10596820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5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Dataset yang digunakan terdiri dari 4 label citra MRI, yaitu: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7538" y="6994391"/>
            <a:ext cx="3432147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3"/>
              </a:lnSpc>
              <a:spcBef>
                <a:spcPct val="0"/>
              </a:spcBef>
            </a:pPr>
            <a:r>
              <a:rPr lang="en-US" b="true" sz="279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Meningioma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90783" y="6994391"/>
            <a:ext cx="3432147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3"/>
              </a:lnSpc>
              <a:spcBef>
                <a:spcPct val="0"/>
              </a:spcBef>
            </a:pPr>
            <a:r>
              <a:rPr lang="en-US" b="true" sz="279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Glioma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41502" y="6994391"/>
            <a:ext cx="3432147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3"/>
              </a:lnSpc>
              <a:spcBef>
                <a:spcPct val="0"/>
              </a:spcBef>
            </a:pPr>
            <a:r>
              <a:rPr lang="en-US" b="true" sz="279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Pituitary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42373" y="6994391"/>
            <a:ext cx="3432147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3"/>
              </a:lnSpc>
              <a:spcBef>
                <a:spcPct val="0"/>
              </a:spcBef>
            </a:pPr>
            <a:r>
              <a:rPr lang="en-US" b="true" sz="279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No Tumor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6623" y="1074623"/>
            <a:ext cx="580149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42"/>
              </a:lnSpc>
              <a:spcBef>
                <a:spcPct val="0"/>
              </a:spcBef>
            </a:pPr>
            <a:r>
              <a:rPr lang="en-US" b="true" sz="78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KONSEP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3666" y="248467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94550" y="660093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1013" y="2577064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Preparing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2750911" y="340900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568048" y="374550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5394" y="3837893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 Processing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2785292" y="466982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596623" y="509369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93969" y="5186076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Membuat Model CNN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2813867" y="6018012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596623" y="6441874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93969" y="6534259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Evaluasi Model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2813867" y="7366195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596623" y="7790057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93969" y="7882442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Visualizing Predictions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2813867" y="8714378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102603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123" r="0" b="-1081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3104" y="0"/>
            <a:ext cx="16749585" cy="10287000"/>
            <a:chOff x="0" y="0"/>
            <a:chExt cx="44114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14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11413">
                  <a:moveTo>
                    <a:pt x="0" y="0"/>
                  </a:moveTo>
                  <a:lnTo>
                    <a:pt x="4411413" y="0"/>
                  </a:lnTo>
                  <a:lnTo>
                    <a:pt x="44114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1141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61510" y="3305442"/>
            <a:ext cx="5803447" cy="5952858"/>
          </a:xfrm>
          <a:custGeom>
            <a:avLst/>
            <a:gdLst/>
            <a:ahLst/>
            <a:cxnLst/>
            <a:rect r="r" b="b" t="t" l="l"/>
            <a:pathLst>
              <a:path h="5952858" w="5803447">
                <a:moveTo>
                  <a:pt x="0" y="0"/>
                </a:moveTo>
                <a:lnTo>
                  <a:pt x="5803447" y="0"/>
                </a:lnTo>
                <a:lnTo>
                  <a:pt x="5803447" y="5952858"/>
                </a:lnTo>
                <a:lnTo>
                  <a:pt x="0" y="595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67925"/>
            <a:ext cx="9357041" cy="3969232"/>
          </a:xfrm>
          <a:custGeom>
            <a:avLst/>
            <a:gdLst/>
            <a:ahLst/>
            <a:cxnLst/>
            <a:rect r="r" b="b" t="t" l="l"/>
            <a:pathLst>
              <a:path h="3969232" w="9357041">
                <a:moveTo>
                  <a:pt x="0" y="0"/>
                </a:moveTo>
                <a:lnTo>
                  <a:pt x="9357041" y="0"/>
                </a:lnTo>
                <a:lnTo>
                  <a:pt x="9357041" y="3969232"/>
                </a:lnTo>
                <a:lnTo>
                  <a:pt x="0" y="396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21151" y="2048750"/>
            <a:ext cx="8245699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1. PERSIAPAN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2297" y="7570754"/>
            <a:ext cx="7677706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Setiap gambar diubah ukurannya menjadi 150x150 piksel, dan dikonversi ke array numerik menggunakan img_to_array().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0681391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91" t="0" r="-129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556352" y="796525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654855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11841" y="3046182"/>
            <a:ext cx="8357992" cy="2718300"/>
          </a:xfrm>
          <a:custGeom>
            <a:avLst/>
            <a:gdLst/>
            <a:ahLst/>
            <a:cxnLst/>
            <a:rect r="r" b="b" t="t" l="l"/>
            <a:pathLst>
              <a:path h="2718300" w="8357992">
                <a:moveTo>
                  <a:pt x="0" y="0"/>
                </a:moveTo>
                <a:lnTo>
                  <a:pt x="8357991" y="0"/>
                </a:lnTo>
                <a:lnTo>
                  <a:pt x="8357991" y="2718300"/>
                </a:lnTo>
                <a:lnTo>
                  <a:pt x="0" y="271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9715" y="7871445"/>
            <a:ext cx="11401282" cy="1909715"/>
          </a:xfrm>
          <a:custGeom>
            <a:avLst/>
            <a:gdLst/>
            <a:ahLst/>
            <a:cxnLst/>
            <a:rect r="r" b="b" t="t" l="l"/>
            <a:pathLst>
              <a:path h="1909715" w="11401282">
                <a:moveTo>
                  <a:pt x="0" y="0"/>
                </a:moveTo>
                <a:lnTo>
                  <a:pt x="11401282" y="0"/>
                </a:lnTo>
                <a:lnTo>
                  <a:pt x="11401282" y="1909714"/>
                </a:lnTo>
                <a:lnTo>
                  <a:pt x="0" y="1909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4132" y="208772"/>
            <a:ext cx="8457192" cy="99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2. PREPROCESSING</a:t>
            </a: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42762"/>
            <a:ext cx="15465249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Proses augmentasi dilakukan dengan rotasi acak (-20° hingga 20°), geseran acak (0.2), normalisasi pixel (0-1), zoom acak (0.2), pembalikan horizontal, dan pengisian piksel hilang menggunakan nilai tetangga terdekat.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511638"/>
            <a:ext cx="845719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8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AUGMENTASI DATA TRAINNING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75311" y="6572663"/>
            <a:ext cx="11621162" cy="129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Kemudian melakukan augmentasi data training, menghasilkan batch dengan ukuran 32, dan menghitung jumlah data setelah augmentasi yang berjumlah 19990.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DAGY8oHWnQE</dc:identifier>
  <dcterms:modified xsi:type="dcterms:W3CDTF">2011-08-01T06:04:30Z</dcterms:modified>
  <cp:revision>1</cp:revision>
  <dc:title>Presentasi JST Kelompok 10</dc:title>
</cp:coreProperties>
</file>